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  <p:sldMasterId id="2147483830" r:id="rId3"/>
    <p:sldMasterId id="2147483843" r:id="rId4"/>
  </p:sldMasterIdLst>
  <p:notesMasterIdLst>
    <p:notesMasterId r:id="rId35"/>
  </p:notesMasterIdLst>
  <p:handoutMasterIdLst>
    <p:handoutMasterId r:id="rId36"/>
  </p:handoutMasterIdLst>
  <p:sldIdLst>
    <p:sldId id="274" r:id="rId5"/>
    <p:sldId id="342" r:id="rId6"/>
    <p:sldId id="432" r:id="rId7"/>
    <p:sldId id="426" r:id="rId8"/>
    <p:sldId id="433" r:id="rId9"/>
    <p:sldId id="428" r:id="rId10"/>
    <p:sldId id="427" r:id="rId11"/>
    <p:sldId id="429" r:id="rId12"/>
    <p:sldId id="430" r:id="rId13"/>
    <p:sldId id="292" r:id="rId14"/>
    <p:sldId id="293" r:id="rId15"/>
    <p:sldId id="295" r:id="rId16"/>
    <p:sldId id="296" r:id="rId17"/>
    <p:sldId id="431" r:id="rId18"/>
    <p:sldId id="257" r:id="rId19"/>
    <p:sldId id="260" r:id="rId20"/>
    <p:sldId id="261" r:id="rId21"/>
    <p:sldId id="262" r:id="rId22"/>
    <p:sldId id="419" r:id="rId23"/>
    <p:sldId id="421" r:id="rId24"/>
    <p:sldId id="420" r:id="rId25"/>
    <p:sldId id="422" r:id="rId26"/>
    <p:sldId id="423" r:id="rId27"/>
    <p:sldId id="424" r:id="rId28"/>
    <p:sldId id="386" r:id="rId29"/>
    <p:sldId id="383" r:id="rId30"/>
    <p:sldId id="365" r:id="rId31"/>
    <p:sldId id="363" r:id="rId32"/>
    <p:sldId id="361" r:id="rId33"/>
    <p:sldId id="315" r:id="rId34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274"/>
            <p14:sldId id="342"/>
            <p14:sldId id="432"/>
            <p14:sldId id="426"/>
            <p14:sldId id="433"/>
            <p14:sldId id="428"/>
            <p14:sldId id="427"/>
            <p14:sldId id="429"/>
            <p14:sldId id="430"/>
            <p14:sldId id="292"/>
            <p14:sldId id="293"/>
            <p14:sldId id="295"/>
            <p14:sldId id="296"/>
            <p14:sldId id="431"/>
            <p14:sldId id="257"/>
            <p14:sldId id="260"/>
            <p14:sldId id="261"/>
            <p14:sldId id="262"/>
            <p14:sldId id="419"/>
            <p14:sldId id="421"/>
            <p14:sldId id="420"/>
            <p14:sldId id="422"/>
            <p14:sldId id="423"/>
            <p14:sldId id="424"/>
            <p14:sldId id="386"/>
            <p14:sldId id="383"/>
            <p14:sldId id="365"/>
            <p14:sldId id="363"/>
            <p14:sldId id="361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86C"/>
    <a:srgbClr val="175A9F"/>
    <a:srgbClr val="1369C1"/>
    <a:srgbClr val="F88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8" autoAdjust="0"/>
    <p:restoredTop sz="95953" autoAdjust="0"/>
  </p:normalViewPr>
  <p:slideViewPr>
    <p:cSldViewPr snapToGrid="0">
      <p:cViewPr varScale="1">
        <p:scale>
          <a:sx n="82" d="100"/>
          <a:sy n="82" d="100"/>
        </p:scale>
        <p:origin x="9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16.07.2024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16.07.2024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366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c8d68df769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c8d68df769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8d68df769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8d68df769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58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58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40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63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84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7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885e136e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885e136e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9bfc78b7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9bfc78b7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695325" y="2814933"/>
            <a:ext cx="99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679547" y="4400204"/>
            <a:ext cx="9000000" cy="66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"/>
              <a:buNone/>
              <a:defRPr sz="1867"/>
            </a:lvl3pPr>
            <a:lvl4pPr lvl="3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Open Sans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Open Sans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842107" y="6054510"/>
            <a:ext cx="5114959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67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6" y="656775"/>
            <a:ext cx="3566188" cy="9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541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c заголовком" type="title">
  <p:cSld name="Титульный слайд c заголовко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98721" y="3172127"/>
            <a:ext cx="93068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98721" y="4878060"/>
            <a:ext cx="93068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rgbClr val="A1CCE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93" y="138484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23862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32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>
            <a:spLocks noGrp="1"/>
          </p:cNvSpPr>
          <p:nvPr>
            <p:ph type="pic" idx="2"/>
          </p:nvPr>
        </p:nvSpPr>
        <p:spPr>
          <a:xfrm>
            <a:off x="677335" y="1426195"/>
            <a:ext cx="2615200" cy="3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601" y="2869323"/>
            <a:ext cx="6197200" cy="3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3"/>
          </p:nvPr>
        </p:nvSpPr>
        <p:spPr>
          <a:xfrm>
            <a:off x="3235601" y="1216853"/>
            <a:ext cx="6197200" cy="1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0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>
            <a:spLocks noGrp="1"/>
          </p:cNvSpPr>
          <p:nvPr>
            <p:ph type="pic" idx="4"/>
          </p:nvPr>
        </p:nvSpPr>
        <p:spPr>
          <a:xfrm>
            <a:off x="9744075" y="1217613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5"/>
          </p:nvPr>
        </p:nvSpPr>
        <p:spPr>
          <a:xfrm>
            <a:off x="9744075" y="244591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6"/>
          </p:nvPr>
        </p:nvSpPr>
        <p:spPr>
          <a:xfrm>
            <a:off x="9744075" y="3674209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7"/>
          </p:nvPr>
        </p:nvSpPr>
        <p:spPr>
          <a:xfrm>
            <a:off x="9744075" y="489182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3077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подзаголовок">
  <p:cSld name="Заголовок + подзаголовок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 sz="36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677333" y="1964164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34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0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430" y="2149396"/>
            <a:ext cx="5170575" cy="3552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9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без заголовка">
  <p:cSld name="Титульный слайд без заголов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117" y="224465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52547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>
  <p:cSld name="Заголовок раздел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75" y="377566"/>
            <a:ext cx="3412608" cy="77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1198721" y="1956391"/>
            <a:ext cx="8636800" cy="2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4175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0163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3362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77333" y="441213"/>
            <a:ext cx="8596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181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8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2400" b="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8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800" cy="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600"/>
              <a:buNone/>
              <a:defRPr sz="1067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5706533" y="6385221"/>
            <a:ext cx="79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250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4400" b="0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800" cy="1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3F3F3F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5353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70098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000" y="4095784"/>
            <a:ext cx="10560000" cy="810000"/>
          </a:xfrm>
        </p:spPr>
        <p:txBody>
          <a:bodyPr anchor="b">
            <a:normAutofit/>
          </a:bodyPr>
          <a:lstStyle>
            <a:lvl1pPr algn="ctr">
              <a:defRPr sz="25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0367"/>
            <a:ext cx="9144000" cy="45514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1" y="2635556"/>
            <a:ext cx="8265041" cy="1586888"/>
          </a:xfrm>
          <a:prstGeom prst="rect">
            <a:avLst/>
          </a:prstGeom>
        </p:spPr>
      </p:pic>
      <p:sp>
        <p:nvSpPr>
          <p:cNvPr id="10" name="Нижний колонтитул 3"/>
          <p:cNvSpPr>
            <a:spLocks noGrp="1"/>
          </p:cNvSpPr>
          <p:nvPr userDrawn="1"/>
        </p:nvSpPr>
        <p:spPr>
          <a:xfrm>
            <a:off x="4038600" y="6484254"/>
            <a:ext cx="411480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www.specialist.ru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91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042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7657"/>
            <a:ext cx="10515600" cy="37193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838200" y="1804173"/>
            <a:ext cx="105156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47161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82" y="222224"/>
            <a:ext cx="5177108" cy="31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70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514"/>
            <a:ext cx="5157787" cy="65156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53513"/>
            <a:ext cx="5183188" cy="6515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88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58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3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089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92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41379" y="1352550"/>
            <a:ext cx="6439191" cy="4688212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 userDrawn="1"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3069006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" y="2943330"/>
            <a:ext cx="5177108" cy="3151371"/>
          </a:xfrm>
          <a:prstGeom prst="rect">
            <a:avLst/>
          </a:prstGeom>
        </p:spPr>
      </p:pic>
      <p:sp>
        <p:nvSpPr>
          <p:cNvPr id="16" name="Прямоугольник 15"/>
          <p:cNvSpPr/>
          <p:nvPr userDrawn="1"/>
        </p:nvSpPr>
        <p:spPr>
          <a:xfrm>
            <a:off x="1126993" y="2946605"/>
            <a:ext cx="1905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info@specialist.ru</a:t>
            </a: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126994" y="3288435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+7 (495) 232-32-16</a:t>
            </a:r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1884219" y="410160"/>
            <a:ext cx="9469581" cy="2220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Выбирайте Центр </a:t>
            </a:r>
            <a:b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</a:b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«Специалист» – крупнейший учебный центр России! </a:t>
            </a:r>
            <a:endParaRPr lang="ru-RU" sz="3600" dirty="0">
              <a:solidFill>
                <a:schemeClr val="accent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4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51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image" Target="../media/image60.png"/><Relationship Id="rId2" Type="http://schemas.openxmlformats.org/officeDocument/2006/relationships/slideLayout" Target="../slideLayouts/slideLayout53.xml"/><Relationship Id="rId16" Type="http://schemas.openxmlformats.org/officeDocument/2006/relationships/hyperlink" Target="http://www.specialist.ru/" TargetMode="Externa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59.pn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5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57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2700" b="1" i="0" u="none" strike="noStrike" cap="none">
                <a:solidFill>
                  <a:srgbClr val="0035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77333" y="1935127"/>
            <a:ext cx="8596800" cy="4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7240772" y="6248400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0957185" y="258651"/>
            <a:ext cx="90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 b="1" u="none">
                <a:solidFill>
                  <a:srgbClr val="CEDFEA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2000" b="1" u="none">
              <a:solidFill>
                <a:srgbClr val="CEDFE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8082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5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2" y="6380054"/>
            <a:ext cx="2893329" cy="292584"/>
          </a:xfrm>
          <a:prstGeom prst="rect">
            <a:avLst/>
          </a:prstGeom>
        </p:spPr>
      </p:pic>
      <p:pic>
        <p:nvPicPr>
          <p:cNvPr id="9" name="Объект 7"/>
          <p:cNvPicPr>
            <a:picLocks noGrp="1"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189230"/>
            <a:ext cx="2706332" cy="4834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2">
            <a:hlinkClick r:id="rId16"/>
          </p:cNvPr>
          <p:cNvSpPr>
            <a:spLocks noGrp="1"/>
          </p:cNvSpPr>
          <p:nvPr userDrawn="1"/>
        </p:nvSpPr>
        <p:spPr>
          <a:xfrm>
            <a:off x="8816547" y="6339473"/>
            <a:ext cx="2537253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yriad Pro" panose="020B0503030403020204" pitchFamily="34" charset="0"/>
              </a:rPr>
              <a:t>www.specialist.ru</a:t>
            </a:r>
            <a:endParaRPr lang="ru-RU" sz="12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E75B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#&#1056;&#1072;&#1089;&#1096;&#1080;&#1088;&#1077;&#1085;&#1080;&#1077;-&#1082;&#1083;&#1072;&#1089;&#1089;&#1072;-&#1084;&#1077;&#1090;&#1086;&#1076;&#1072;&#1084;&#1080;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77947" y="2446507"/>
            <a:ext cx="10868987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r>
              <a:rPr lang="ru-RU" sz="3733" dirty="0"/>
              <a:t>«Программирование на языке </a:t>
            </a:r>
            <a:r>
              <a:rPr lang="ru-RU" sz="3733" dirty="0" err="1"/>
              <a:t>Python</a:t>
            </a:r>
            <a:r>
              <a:rPr lang="ru-RU" sz="3733" dirty="0"/>
              <a:t>. </a:t>
            </a:r>
            <a:br>
              <a:rPr lang="ru-RU" sz="3733" dirty="0"/>
            </a:br>
            <a:r>
              <a:rPr lang="ru-RU" sz="3733" dirty="0"/>
              <a:t>Уровень 2. «Продвинутый курс»</a:t>
            </a:r>
            <a:endParaRPr lang="ru-RU" sz="3733" b="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527823" y="4682427"/>
            <a:ext cx="1799903" cy="66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 fontScale="92500"/>
          </a:bodyPr>
          <a:lstStyle/>
          <a:p>
            <a:pPr marL="0" indent="0" algn="ctr">
              <a:spcBef>
                <a:spcPts val="0"/>
              </a:spcBef>
            </a:pPr>
            <a:r>
              <a:rPr lang="en-US" sz="3733" dirty="0">
                <a:solidFill>
                  <a:srgbClr val="FFFF00"/>
                </a:solidFill>
              </a:rPr>
              <a:t>40 </a:t>
            </a:r>
            <a:r>
              <a:rPr lang="ru-RU" sz="3733" dirty="0" err="1">
                <a:solidFill>
                  <a:srgbClr val="FFFF00"/>
                </a:solidFill>
              </a:rPr>
              <a:t>ак.ч</a:t>
            </a:r>
            <a:endParaRPr sz="3733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3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2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sp>
        <p:nvSpPr>
          <p:cNvPr id="691" name="Google Shape;691;p62"/>
          <p:cNvSpPr txBox="1">
            <a:spLocks noGrp="1"/>
          </p:cNvSpPr>
          <p:nvPr>
            <p:ph type="body" idx="2"/>
          </p:nvPr>
        </p:nvSpPr>
        <p:spPr>
          <a:xfrm>
            <a:off x="3626300" y="1103597"/>
            <a:ext cx="40388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Класс- </a:t>
            </a:r>
            <a:r>
              <a:rPr lang="ru" b="0"/>
              <a:t>чертеж для объекта</a:t>
            </a:r>
            <a:endParaRPr b="0"/>
          </a:p>
        </p:txBody>
      </p:sp>
      <p:pic>
        <p:nvPicPr>
          <p:cNvPr id="692" name="Google Shape;6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7" y="1103601"/>
            <a:ext cx="2891867" cy="2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2"/>
          <p:cNvSpPr txBox="1">
            <a:spLocks noGrp="1"/>
          </p:cNvSpPr>
          <p:nvPr>
            <p:ph type="body" idx="2"/>
          </p:nvPr>
        </p:nvSpPr>
        <p:spPr>
          <a:xfrm>
            <a:off x="677333" y="3888433"/>
            <a:ext cx="81412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Объекты - “</a:t>
            </a:r>
            <a:r>
              <a:rPr lang="ru" b="0"/>
              <a:t>детали” создаваемые на основании класса (Чертежа”)</a:t>
            </a:r>
            <a:endParaRPr b="0"/>
          </a:p>
        </p:txBody>
      </p:sp>
      <p:pic>
        <p:nvPicPr>
          <p:cNvPr id="695" name="Google Shape;6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5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85;p61">
            <a:extLst>
              <a:ext uri="{FF2B5EF4-FFF2-40B4-BE49-F238E27FC236}">
                <a16:creationId xmlns:a16="http://schemas.microsoft.com/office/drawing/2014/main" id="{59F2721A-3068-4B83-B0BF-41298678BE6C}"/>
              </a:ext>
            </a:extLst>
          </p:cNvPr>
          <p:cNvSpPr txBox="1">
            <a:spLocks/>
          </p:cNvSpPr>
          <p:nvPr/>
        </p:nvSpPr>
        <p:spPr>
          <a:xfrm>
            <a:off x="6682967" y="551800"/>
            <a:ext cx="5002636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defTabSz="914400">
              <a:buFont typeface="Noto Sans Symbols"/>
              <a:buNone/>
            </a:pPr>
            <a:r>
              <a:rPr lang="ru-RU" sz="2400" ker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Объе́ктно-ориенти́рованное программи́рование (ООП)</a:t>
            </a:r>
            <a:r>
              <a:rPr lang="ru-RU" sz="2400" b="0" kern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методология программирования, основанная на представлении программы в виде совокупности объектов, каждый из которых является экземпляром определенного класса.</a:t>
            </a:r>
            <a:endParaRPr lang="ru-RU" sz="2400" kern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pic>
        <p:nvPicPr>
          <p:cNvPr id="703" name="Google Shape;7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67" y="1292900"/>
            <a:ext cx="9074101" cy="511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29" name="Google Shape;729;p65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0" name="Google Shape;730;p65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7" name="Google Shape;737;p66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66"/>
          <p:cNvSpPr txBox="1"/>
          <p:nvPr/>
        </p:nvSpPr>
        <p:spPr>
          <a:xfrm>
            <a:off x="6629267" y="1862568"/>
            <a:ext cx="5402400" cy="2832082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6538767" y="4799500"/>
            <a:ext cx="1048000" cy="869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D9EAD3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1" y="532024"/>
            <a:ext cx="10783838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2. Наследование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553784" y="1614808"/>
            <a:ext cx="105258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Принцип утиной типизации.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Понятия базового класса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Функция </a:t>
            </a:r>
            <a:r>
              <a:rPr lang="ru-RU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isinstance</a:t>
            </a: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 и ее применение.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Практикум: Создание производного класса, применение экземпляров базового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.</a:t>
            </a:r>
          </a:p>
          <a:p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108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8269"/>
            <a:ext cx="10515600" cy="1325563"/>
          </a:xfrm>
        </p:spPr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3832"/>
            <a:ext cx="10739284" cy="4643131"/>
          </a:xfrm>
        </p:spPr>
        <p:txBody>
          <a:bodyPr/>
          <a:lstStyle/>
          <a:p>
            <a:r>
              <a:rPr lang="ru-RU" dirty="0"/>
              <a:t>Наследование – одно из фундаментальных понятий ООП.</a:t>
            </a:r>
          </a:p>
          <a:p>
            <a:r>
              <a:rPr lang="ru-RU" dirty="0"/>
              <a:t>Класс может быть производным от другого класса. При этом он и его объекты наследуют все свойства родительского класса.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class Bird():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базовый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def fly(self):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    print("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летит")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class Duck(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Bird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):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производный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def quack(self):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    print('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кря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!')</a:t>
            </a:r>
          </a:p>
          <a:p>
            <a:r>
              <a:rPr lang="en-US" dirty="0"/>
              <a:t>Bird – </a:t>
            </a:r>
            <a:r>
              <a:rPr lang="ru-RU" dirty="0"/>
              <a:t>это базовый (родительский, базовый, </a:t>
            </a:r>
            <a:r>
              <a:rPr lang="en-US" dirty="0"/>
              <a:t>parent) </a:t>
            </a:r>
            <a:r>
              <a:rPr lang="ru-RU" dirty="0"/>
              <a:t>класс</a:t>
            </a:r>
          </a:p>
          <a:p>
            <a:r>
              <a:rPr lang="en-US" dirty="0"/>
              <a:t>Duck – </a:t>
            </a:r>
            <a:r>
              <a:rPr lang="ru-RU" dirty="0"/>
              <a:t>это производный (</a:t>
            </a:r>
            <a:r>
              <a:rPr lang="en-US" dirty="0"/>
              <a:t>child, inherited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класс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1519AFA1-E01F-4869-9A2C-AE6B64FF5724}" type="slidenum">
              <a:rPr lang="ru-RU">
                <a:solidFill>
                  <a:prstClr val="white"/>
                </a:solidFill>
              </a:rPr>
              <a:pPr defTabSz="914400"/>
              <a:t>15</a:t>
            </a:fld>
            <a:endParaRPr lang="ru-R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09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52650" y="427291"/>
            <a:ext cx="3886200" cy="57496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Swimmer():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swim(self):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плывёт")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Bird():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летит")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Crow(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caw(self):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>
                <a:latin typeface="Consolas" pitchFamily="49" charset="0"/>
              </a:rPr>
              <a:t>кар!')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Duck(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Bird, 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Swimmer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quack(self):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 err="1">
                <a:latin typeface="Consolas" pitchFamily="49" charset="0"/>
              </a:rPr>
              <a:t>кря</a:t>
            </a:r>
            <a:r>
              <a:rPr lang="ru-RU" sz="1800" dirty="0">
                <a:latin typeface="Consolas" pitchFamily="49" charset="0"/>
              </a:rPr>
              <a:t>!')</a:t>
            </a:r>
            <a:endParaRPr lang="en-US" sz="1800" dirty="0">
              <a:latin typeface="Consolas" pitchFamily="49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>
          <a:xfrm>
            <a:off x="6153150" y="709301"/>
            <a:ext cx="3886200" cy="54676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d = Duck()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 = Crow()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d.fly()</a:t>
            </a: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c.fly()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 err="1">
                <a:solidFill>
                  <a:srgbClr val="C00000"/>
                </a:solidFill>
                <a:latin typeface="Consolas" pitchFamily="49" charset="0"/>
              </a:rPr>
              <a:t>d.swim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c.swim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d.quack</a:t>
            </a:r>
            <a:r>
              <a:rPr lang="en-US" sz="18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c.caw()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c.quack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16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rot="5400000">
            <a:off x="3156247" y="3204673"/>
            <a:ext cx="55376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основе лежит принцип </a:t>
            </a:r>
            <a:r>
              <a:rPr lang="ru-RU" i="1" dirty="0"/>
              <a:t>"Если это выглядит как утка, плавает как утка и крякает как утка, то это, вероятно, и есть утка."</a:t>
            </a:r>
          </a:p>
          <a:p>
            <a:r>
              <a:rPr lang="ru-RU" dirty="0"/>
              <a:t>Идея в том, что объекты необязательно должны быть унаследованы от одного класса, чтобы иметь общий контекст (интерфейс). В языке </a:t>
            </a:r>
            <a:r>
              <a:rPr lang="en-US" dirty="0"/>
              <a:t>python </a:t>
            </a:r>
            <a:r>
              <a:rPr lang="ru-RU" dirty="0"/>
              <a:t>им достаточно иметь нужные методы и атрибуты с одинаковыми названиями и аналогичным поведением.</a:t>
            </a:r>
          </a:p>
          <a:p>
            <a:r>
              <a:rPr lang="ru-RU" dirty="0"/>
              <a:t>В следующем примере у объектов </a:t>
            </a:r>
            <a:r>
              <a:rPr lang="en-US" dirty="0"/>
              <a:t>Duck </a:t>
            </a:r>
            <a:r>
              <a:rPr lang="ru-RU" dirty="0"/>
              <a:t>и </a:t>
            </a:r>
            <a:r>
              <a:rPr lang="en-US" dirty="0"/>
              <a:t>Swan </a:t>
            </a:r>
            <a:r>
              <a:rPr lang="ru-RU" dirty="0"/>
              <a:t>есть общий интерфейс (</a:t>
            </a:r>
            <a:r>
              <a:rPr lang="en-US" dirty="0"/>
              <a:t>quack), </a:t>
            </a:r>
            <a:r>
              <a:rPr lang="ru-RU" dirty="0"/>
              <a:t>и хоть у них нет общего родительского класса, нам это не мешает их использовать в одном контексте.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>
          <a:xfrm>
            <a:off x="2088022" y="324741"/>
            <a:ext cx="3950828" cy="58522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class Duck():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2E75B6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летит')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class Duckling(Duck):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chemeClr val="accent5"/>
                </a:solidFill>
                <a:latin typeface="Consolas" pitchFamily="49" charset="0"/>
              </a:rPr>
              <a:t>не летит')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class Swan():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(с акцентом)')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летит на юг')</a:t>
            </a:r>
            <a:endParaRPr lang="en-US" sz="1600" dirty="0">
              <a:solidFill>
                <a:srgbClr val="C00000"/>
              </a:solidFill>
              <a:latin typeface="Consolas" pitchFamily="49" charset="0"/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half" idx="2"/>
          </p:nvPr>
        </p:nvSpPr>
        <p:spPr>
          <a:xfrm>
            <a:off x="6506198" y="1825626"/>
            <a:ext cx="3533152" cy="33189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err="1">
                <a:solidFill>
                  <a:srgbClr val="2E75B6"/>
                </a:solidFill>
                <a:latin typeface="Consolas" pitchFamily="49" charset="0"/>
              </a:rPr>
              <a:t>quackables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= [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Duck()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] * 5</a:t>
            </a:r>
          </a:p>
          <a:p>
            <a:pPr>
              <a:buNone/>
            </a:pPr>
            <a:r>
              <a:rPr lang="en-US" sz="1600" dirty="0" err="1">
                <a:solidFill>
                  <a:schemeClr val="accent5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chemeClr val="accent5"/>
                </a:solidFill>
                <a:latin typeface="Consolas" pitchFamily="49" charset="0"/>
              </a:rPr>
              <a:t>Duckling()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 err="1">
                <a:solidFill>
                  <a:srgbClr val="C00000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Swan()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print(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US" sz="1600" dirty="0">
              <a:latin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for q in 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: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swim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quack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q.</a:t>
            </a:r>
            <a:r>
              <a:rPr lang="en-US" sz="1600" b="1" dirty="0">
                <a:latin typeface="Consolas" pitchFamily="49" charset="0"/>
              </a:rPr>
              <a:t>fly</a:t>
            </a:r>
            <a:r>
              <a:rPr lang="en-US" sz="1600" dirty="0">
                <a:latin typeface="Consolas" pitchFamily="49" charset="0"/>
              </a:rPr>
              <a:t>()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18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3703178" y="3307223"/>
            <a:ext cx="505911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57158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onsolas" panose="020B0609020204030204" pitchFamily="49" charset="0"/>
              </a:rPr>
              <a:t>Наследование</a:t>
            </a:r>
            <a:r>
              <a:rPr lang="en-US" dirty="0">
                <a:latin typeface="Consolas" panose="020B0609020204030204" pitchFamily="49" charset="0"/>
              </a:rPr>
              <a:t>. </a:t>
            </a:r>
            <a:r>
              <a:rPr lang="ru-RU" dirty="0">
                <a:latin typeface="Consolas" panose="020B0609020204030204" pitchFamily="49" charset="0"/>
              </a:rPr>
              <a:t>Супер-класс и класс-наследник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8C1771-46F2-45E5-A123-9DB6959A4D25}"/>
              </a:ext>
            </a:extLst>
          </p:cNvPr>
          <p:cNvSpPr/>
          <p:nvPr/>
        </p:nvSpPr>
        <p:spPr>
          <a:xfrm>
            <a:off x="722197" y="139996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object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C51126-DD3A-466C-BA2A-27DAC4841DFB}"/>
              </a:ext>
            </a:extLst>
          </p:cNvPr>
          <p:cNvSpPr/>
          <p:nvPr/>
        </p:nvSpPr>
        <p:spPr>
          <a:xfrm>
            <a:off x="722197" y="267149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A51883-32D5-4B09-84EE-D9959D1B17AD}"/>
              </a:ext>
            </a:extLst>
          </p:cNvPr>
          <p:cNvSpPr/>
          <p:nvPr/>
        </p:nvSpPr>
        <p:spPr>
          <a:xfrm>
            <a:off x="722197" y="387344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объект_супер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81B50C-7918-406B-916F-9146981C8E52}"/>
              </a:ext>
            </a:extLst>
          </p:cNvPr>
          <p:cNvSpPr/>
          <p:nvPr/>
        </p:nvSpPr>
        <p:spPr>
          <a:xfrm>
            <a:off x="677333" y="5157102"/>
            <a:ext cx="7941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issubclass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1" y="274117"/>
            <a:ext cx="11298265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</a:t>
            </a:r>
            <a:r>
              <a:rPr lang="en-US" sz="4400" dirty="0">
                <a:latin typeface="Yandex Sans Text Light" panose="02000000000000000000" pitchFamily="2" charset="-52"/>
              </a:rPr>
              <a:t>3</a:t>
            </a:r>
            <a:r>
              <a:rPr lang="ru-RU" sz="4400" dirty="0">
                <a:latin typeface="Yandex Sans Text Light" panose="02000000000000000000" pitchFamily="2" charset="-52"/>
              </a:rPr>
              <a:t>. Инкапсуляция и доступ к содержимому класса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342748" y="1983861"/>
            <a:ext cx="114623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Основные магические методы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Создание своих классов, как новых типов данных.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Создание атрибутов и методов у новых типов данных.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Сокрытие: Доступ к атрибутам и методам.</a:t>
            </a:r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DBEE96-1324-4CE5-9C38-576FD0FFD9FC}"/>
              </a:ext>
            </a:extLst>
          </p:cNvPr>
          <p:cNvSpPr/>
          <p:nvPr/>
        </p:nvSpPr>
        <p:spPr>
          <a:xfrm>
            <a:off x="9670750" y="1235799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(8 </a:t>
            </a:r>
            <a:r>
              <a:rPr lang="ru-RU" b="1" dirty="0" err="1">
                <a:solidFill>
                  <a:srgbClr val="FFFF00"/>
                </a:solidFill>
              </a:rPr>
              <a:t>ак</a:t>
            </a:r>
            <a:r>
              <a:rPr lang="ru-RU" b="1" dirty="0">
                <a:solidFill>
                  <a:srgbClr val="FFFF00"/>
                </a:solidFill>
              </a:rPr>
              <a:t>. ч.)</a:t>
            </a: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DB6A1-C57F-4766-99C0-476A70BD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8" y="216068"/>
            <a:ext cx="9062089" cy="607798"/>
          </a:xfrm>
        </p:spPr>
        <p:txBody>
          <a:bodyPr/>
          <a:lstStyle/>
          <a:p>
            <a:r>
              <a:rPr lang="en-US" dirty="0"/>
              <a:t>ENUM</a:t>
            </a:r>
            <a:endParaRPr lang="ru-RU" dirty="0"/>
          </a:p>
        </p:txBody>
      </p:sp>
      <p:pic>
        <p:nvPicPr>
          <p:cNvPr id="3074" name="Picture 2" descr="https://avatars.mds.yandex.net/i?id=5585f9f72310bc362dbe4a100ba9d75a8c90e482-8271677-images-thumbs&amp;n=13">
            <a:extLst>
              <a:ext uri="{FF2B5EF4-FFF2-40B4-BE49-F238E27FC236}">
                <a16:creationId xmlns:a16="http://schemas.microsoft.com/office/drawing/2014/main" id="{43D34C30-B3AD-4419-9D28-8A624E29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" y="1380277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odingem.com/wp-content/uploads/2021/09/python-enumeration.002.jpeg">
            <a:extLst>
              <a:ext uri="{FF2B5EF4-FFF2-40B4-BE49-F238E27FC236}">
                <a16:creationId xmlns:a16="http://schemas.microsoft.com/office/drawing/2014/main" id="{3294B2BE-69E2-4358-B683-615E2CB9C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7921" r="21139" b="22508"/>
          <a:stretch/>
        </p:blipFill>
        <p:spPr bwMode="auto">
          <a:xfrm>
            <a:off x="6464174" y="2795258"/>
            <a:ext cx="4381878" cy="30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6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Расширение класса методами</a:t>
            </a:r>
            <a:r>
              <a:rPr lang="en-US" dirty="0"/>
              <a:t>. </a:t>
            </a:r>
            <a:r>
              <a:rPr lang="ru-RU" dirty="0"/>
              <a:t>Добавление метода</a:t>
            </a:r>
            <a:r>
              <a:rPr lang="ru-RU" dirty="0">
                <a:hlinkClick r:id="rId2" action="ppaction://hlinkfile"/>
              </a:rPr>
              <a:t>¶</a:t>
            </a:r>
            <a:br>
              <a:rPr lang="ru-RU" dirty="0"/>
            </a:br>
            <a:br>
              <a:rPr lang="ru-RU" b="0" dirty="0"/>
            </a:b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5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Переопределение метода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0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Обращение к методу супер-класса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407403" y="968721"/>
            <a:ext cx="66180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СуперКласс.метод2(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'значение1'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'значение2'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D80DD4-A815-4BD8-9474-4700B4ED1AA5}"/>
              </a:ext>
            </a:extLst>
          </p:cNvPr>
          <p:cNvSpPr/>
          <p:nvPr/>
        </p:nvSpPr>
        <p:spPr>
          <a:xfrm>
            <a:off x="407403" y="5103953"/>
            <a:ext cx="8837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super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().метод(параметр1)  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# Ого! никакого </a:t>
            </a:r>
            <a:r>
              <a:rPr lang="ru-RU" altLang="ru-RU" sz="2400" i="1" dirty="0" err="1">
                <a:solidFill>
                  <a:srgbClr val="8C8C8C"/>
                </a:solidFill>
                <a:latin typeface="JetBrains Mono"/>
              </a:rPr>
              <a:t>self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748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Перегрузка операторов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3709B6-B651-471C-8AE7-90560AA2170B}"/>
              </a:ext>
            </a:extLst>
          </p:cNvPr>
          <p:cNvSpPr/>
          <p:nvPr/>
        </p:nvSpPr>
        <p:spPr>
          <a:xfrm>
            <a:off x="395243" y="1085794"/>
            <a:ext cx="65668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0000"/>
                </a:solidFill>
                <a:latin typeface="JetBrains Mono"/>
              </a:rPr>
              <a:t>Человек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init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возраст):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eq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lt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&lt;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gt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74DAA2-C382-44E0-950F-3B60E4A3D6C3}"/>
              </a:ext>
            </a:extLst>
          </p:cNvPr>
          <p:cNvSpPr/>
          <p:nvPr/>
        </p:nvSpPr>
        <p:spPr>
          <a:xfrm>
            <a:off x="7773909" y="325050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33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1356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C91EDC-A112-4709-A2A1-57FF82823C7C}"/>
              </a:ext>
            </a:extLst>
          </p:cNvPr>
          <p:cNvSpPr txBox="1">
            <a:spLocks/>
          </p:cNvSpPr>
          <p:nvPr/>
        </p:nvSpPr>
        <p:spPr>
          <a:xfrm>
            <a:off x="7898223" y="145873"/>
            <a:ext cx="2541178" cy="838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ru-RU" dirty="0">
                <a:highlight>
                  <a:srgbClr val="FFFF00"/>
                </a:highlight>
              </a:rPr>
              <a:t>Выводы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67377" y="701314"/>
            <a:ext cx="76696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тип данных описывающий объект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Объект — тип данных, экземпляр класса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Метод объекта — сообщение, с помощью которого объекты общаются друг с другом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Атрибут объекта — хранилище текущего состояния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Свойство объекта — интерфейс доступа к атрибутам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самостоятельный тип. Может иметь свои методы и атрибуты</a:t>
            </a:r>
          </a:p>
        </p:txBody>
      </p:sp>
    </p:spTree>
    <p:extLst>
      <p:ext uri="{BB962C8B-B14F-4D97-AF65-F5344CB8AC3E}">
        <p14:creationId xmlns:p14="http://schemas.microsoft.com/office/powerpoint/2010/main" val="27989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246" y="1609725"/>
            <a:ext cx="5248275" cy="524827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190500" y="120402"/>
            <a:ext cx="7629525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1)	Что составляет основу ООП? (инкапсуляция, полиморфизм, наследование)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2)	Как следует воспринимать класс в ООП? (как шаблон, по которому конструируются объекты этого класса)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3)	В чем суть идеи наследования в ООП? (наследование позволяет как бы вынести «за скобки» общее для разных классов, на основе одного или нескольких классов создается новый (дочерний) класс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4)	Каким термином из ООП можно охарактеризовать ограничение доступа к элементам класса? (инкапсуляция)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5)	Каким термином из ООП можно охарактеризовать универсальность интерфейса доступа к разным типам данных? (полиморфизм)</a:t>
            </a:r>
          </a:p>
        </p:txBody>
      </p:sp>
    </p:spTree>
    <p:extLst>
      <p:ext uri="{BB962C8B-B14F-4D97-AF65-F5344CB8AC3E}">
        <p14:creationId xmlns:p14="http://schemas.microsoft.com/office/powerpoint/2010/main" val="18933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699498" y="942293"/>
            <a:ext cx="5192717" cy="248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600" dirty="0"/>
              <a:t>ТЕСТ</a:t>
            </a:r>
            <a:endParaRPr lang="ru-RU" sz="8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3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1" y="274117"/>
            <a:ext cx="11298265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</a:t>
            </a:r>
            <a:r>
              <a:rPr lang="en-US" sz="4400" dirty="0">
                <a:latin typeface="Yandex Sans Text Light" panose="02000000000000000000" pitchFamily="2" charset="-52"/>
              </a:rPr>
              <a:t>3</a:t>
            </a:r>
            <a:r>
              <a:rPr lang="ru-RU" sz="4400" dirty="0">
                <a:latin typeface="Yandex Sans Text Light" panose="02000000000000000000" pitchFamily="2" charset="-52"/>
              </a:rPr>
              <a:t>. Инкапсуляция и доступ к содержимому класса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260686" y="2335554"/>
            <a:ext cx="11462390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Магические методы 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__bool__, __eq, __hash__</a:t>
            </a: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Магические методы 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</a:t>
            </a:r>
            <a:r>
              <a:rPr lang="en-US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getitem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__, __</a:t>
            </a:r>
            <a:r>
              <a:rPr lang="en-US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setitem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</a:t>
            </a:r>
            <a:endParaRPr lang="ru-RU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Паттерн синглетон.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 </a:t>
            </a: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Методы __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new__</a:t>
            </a:r>
            <a:endParaRPr lang="ru-RU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spcAft>
                <a:spcPts val="1200"/>
              </a:spcAft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Итераторы. Методы __</a:t>
            </a:r>
            <a:r>
              <a:rPr lang="en-US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iter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__, __next__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0518448-DBCD-4C67-AFE7-2ADCFE108B14}"/>
              </a:ext>
            </a:extLst>
          </p:cNvPr>
          <p:cNvSpPr/>
          <p:nvPr/>
        </p:nvSpPr>
        <p:spPr>
          <a:xfrm>
            <a:off x="9670750" y="1306138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(</a:t>
            </a:r>
            <a:r>
              <a:rPr lang="en-US" b="1">
                <a:solidFill>
                  <a:srgbClr val="FFFF00"/>
                </a:solidFill>
              </a:rPr>
              <a:t>4</a:t>
            </a:r>
            <a:r>
              <a:rPr lang="ru-RU" b="1">
                <a:solidFill>
                  <a:srgbClr val="FFFF00"/>
                </a:solidFill>
              </a:rPr>
              <a:t> </a:t>
            </a:r>
            <a:r>
              <a:rPr lang="ru-RU" b="1" dirty="0" err="1">
                <a:solidFill>
                  <a:srgbClr val="FFFF00"/>
                </a:solidFill>
              </a:rPr>
              <a:t>ак</a:t>
            </a:r>
            <a:r>
              <a:rPr lang="ru-RU" b="1" dirty="0">
                <a:solidFill>
                  <a:srgbClr val="FFFF00"/>
                </a:solidFill>
              </a:rPr>
              <a:t>. ч.)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FEA7A07-37F7-47ED-AA4A-B96B8E889706}"/>
              </a:ext>
            </a:extLst>
          </p:cNvPr>
          <p:cNvSpPr/>
          <p:nvPr/>
        </p:nvSpPr>
        <p:spPr>
          <a:xfrm>
            <a:off x="9670750" y="5820908"/>
            <a:ext cx="1679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(</a:t>
            </a:r>
            <a:r>
              <a:rPr lang="ru-RU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продолжение</a:t>
            </a:r>
            <a:r>
              <a:rPr lang="en-US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862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242974B-A5AB-4C9B-9BFA-6BEEEF1D6292}"/>
              </a:ext>
            </a:extLst>
          </p:cNvPr>
          <p:cNvSpPr/>
          <p:nvPr/>
        </p:nvSpPr>
        <p:spPr>
          <a:xfrm>
            <a:off x="586156" y="465128"/>
            <a:ext cx="8839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eq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равенства ==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ne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неравенства !=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lt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оператора меньше &lt;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le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оператора меньше или равно &lt;=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gt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оператора больше &gt;</a:t>
            </a:r>
          </a:p>
          <a:p>
            <a:pPr marL="457200" indent="-457200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0070C0"/>
                </a:solidFill>
                <a:latin typeface="Yandex Sans Display Light"/>
              </a:rPr>
              <a:t>ge</a:t>
            </a:r>
            <a:r>
              <a:rPr lang="ru-RU" sz="2800" b="1" dirty="0">
                <a:solidFill>
                  <a:srgbClr val="0070C0"/>
                </a:solidFill>
                <a:latin typeface="Yandex Sans Display Light"/>
              </a:rPr>
              <a:t>__() – для оператора больше или равно &gt;=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50A0320-A7D3-48CA-9FF0-EE0250559E48}"/>
              </a:ext>
            </a:extLst>
          </p:cNvPr>
          <p:cNvSpPr/>
          <p:nvPr/>
        </p:nvSpPr>
        <p:spPr>
          <a:xfrm>
            <a:off x="4572001" y="3967317"/>
            <a:ext cx="712763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rgbClr val="05386C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C00000"/>
                </a:solidFill>
                <a:latin typeface="Yandex Sans Display Light"/>
              </a:rPr>
              <a:t>add</a:t>
            </a: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__() – для операции сложения;</a:t>
            </a:r>
          </a:p>
          <a:p>
            <a:pPr marL="457200" indent="-457200">
              <a:buClr>
                <a:srgbClr val="05386C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C00000"/>
                </a:solidFill>
                <a:latin typeface="Yandex Sans Display Light"/>
              </a:rPr>
              <a:t>sub</a:t>
            </a: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__() – для операции вычитания;</a:t>
            </a:r>
          </a:p>
          <a:p>
            <a:pPr marL="457200" indent="-457200">
              <a:buClr>
                <a:srgbClr val="05386C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C00000"/>
                </a:solidFill>
                <a:latin typeface="Yandex Sans Display Light"/>
              </a:rPr>
              <a:t>mul</a:t>
            </a: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__() – для операции умножения;</a:t>
            </a:r>
          </a:p>
          <a:p>
            <a:pPr marL="457200" indent="-457200">
              <a:buClr>
                <a:srgbClr val="05386C"/>
              </a:buClr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</a:t>
            </a:r>
            <a:r>
              <a:rPr lang="ru-RU" sz="2800" b="1" dirty="0" err="1">
                <a:solidFill>
                  <a:srgbClr val="C00000"/>
                </a:solidFill>
                <a:latin typeface="Yandex Sans Display Light"/>
              </a:rPr>
              <a:t>truediv</a:t>
            </a:r>
            <a:r>
              <a:rPr lang="ru-RU" sz="2800" b="1" dirty="0">
                <a:solidFill>
                  <a:srgbClr val="C00000"/>
                </a:solidFill>
                <a:latin typeface="Yandex Sans Display Light"/>
              </a:rPr>
              <a:t>__() – для операции деления.</a:t>
            </a:r>
          </a:p>
        </p:txBody>
      </p:sp>
    </p:spTree>
    <p:extLst>
      <p:ext uri="{BB962C8B-B14F-4D97-AF65-F5344CB8AC3E}">
        <p14:creationId xmlns:p14="http://schemas.microsoft.com/office/powerpoint/2010/main" val="335218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741810" y="180179"/>
            <a:ext cx="2906525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Геттеры-сеттеры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Open Sans" panose="020B0606030504020204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29037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592529" y="180179"/>
            <a:ext cx="4269657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 </a:t>
            </a:r>
            <a:r>
              <a:rPr lang="en-US" sz="2400" dirty="0"/>
              <a:t>(property)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4616608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465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100254" y="261600"/>
            <a:ext cx="4046248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466735" y="1010286"/>
            <a:ext cx="6725265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get_coords,set_coords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2566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096000" y="261600"/>
            <a:ext cx="4757449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@property)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687962" y="1305254"/>
            <a:ext cx="6241572" cy="455505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x.setter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9683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853084" y="125031"/>
            <a:ext cx="486860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r>
              <a:rPr lang="en-US" dirty="0"/>
              <a:t> @</a:t>
            </a:r>
            <a:r>
              <a:rPr lang="en-US" dirty="0" err="1"/>
              <a:t>dataclass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275732" y="2862744"/>
            <a:ext cx="4023308" cy="1132511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Вычисляемые свойства</a:t>
            </a:r>
          </a:p>
          <a:p>
            <a:pPr marL="0" indent="0"/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4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endParaRPr lang="en-US"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691537" y="288300"/>
            <a:ext cx="5945237" cy="2769949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dataclasses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x: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803789" y="4509581"/>
            <a:ext cx="9158748" cy="1477287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.x,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4C13-9EBC-4DE3-A90A-E097FB764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20B023-B2BB-4E0B-BBCF-88517AE0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Аспект">
  <a:themeElements>
    <a:clrScheme name="Специалист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пециалист">
      <a:dk1>
        <a:sysClr val="windowText" lastClr="000000"/>
      </a:dk1>
      <a:lt1>
        <a:sysClr val="window" lastClr="FFFFFF"/>
      </a:lt1>
      <a:dk2>
        <a:srgbClr val="2E75B6"/>
      </a:dk2>
      <a:lt2>
        <a:srgbClr val="F8F8F8"/>
      </a:lt2>
      <a:accent1>
        <a:srgbClr val="2E75B6"/>
      </a:accent1>
      <a:accent2>
        <a:srgbClr val="B2B2B2"/>
      </a:accent2>
      <a:accent3>
        <a:srgbClr val="ED9127"/>
      </a:accent3>
      <a:accent4>
        <a:srgbClr val="808080"/>
      </a:accent4>
      <a:accent5>
        <a:srgbClr val="5F5F5F"/>
      </a:accent5>
      <a:accent6>
        <a:srgbClr val="4D4D4D"/>
      </a:accent6>
      <a:hlink>
        <a:srgbClr val="2E75B6"/>
      </a:hlink>
      <a:folHlink>
        <a:srgbClr val="919191"/>
      </a:folHlink>
    </a:clrScheme>
    <a:fontScheme name="Новый специалист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специалиста (без слайдов).potx" id="{EEA6CBE0-5BEA-473D-B54D-403E495B247F}" vid="{3DCA0052-605D-40A0-8378-5EB23E0C975E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9092</TotalTime>
  <Words>1260</Words>
  <Application>Microsoft Office PowerPoint</Application>
  <PresentationFormat>Широкоэкранный</PresentationFormat>
  <Paragraphs>265</Paragraphs>
  <Slides>30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30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JetBrains Mono</vt:lpstr>
      <vt:lpstr>Montserrat</vt:lpstr>
      <vt:lpstr>Myriad Pro</vt:lpstr>
      <vt:lpstr>Noto Sans Symbols</vt:lpstr>
      <vt:lpstr>Open Sans</vt:lpstr>
      <vt:lpstr>Trebuchet MS</vt:lpstr>
      <vt:lpstr>Wingdings</vt:lpstr>
      <vt:lpstr>Wingdings 3</vt:lpstr>
      <vt:lpstr>Yandex Sans Display Light</vt:lpstr>
      <vt:lpstr>Yandex Sans Text Light</vt:lpstr>
      <vt:lpstr>Аспект</vt:lpstr>
      <vt:lpstr>3_Аспект</vt:lpstr>
      <vt:lpstr>1_Аспект</vt:lpstr>
      <vt:lpstr>Тема Office</vt:lpstr>
      <vt:lpstr>«Программирование на языке Python.  Уровень 2. «Продвинутый курс»</vt:lpstr>
      <vt:lpstr>Модуль 3. Инкапсуляция и доступ к содержимому класса</vt:lpstr>
      <vt:lpstr>Модуль 3. Инкапсуляция и доступ к содержимому класса</vt:lpstr>
      <vt:lpstr>Презентация PowerPoint</vt:lpstr>
      <vt:lpstr>Класс</vt:lpstr>
      <vt:lpstr>Класс</vt:lpstr>
      <vt:lpstr>Класс</vt:lpstr>
      <vt:lpstr>Класс</vt:lpstr>
      <vt:lpstr>Класс @dataclass</vt:lpstr>
      <vt:lpstr>Основы ООП</vt:lpstr>
      <vt:lpstr>Основы ООП</vt:lpstr>
      <vt:lpstr>Класс</vt:lpstr>
      <vt:lpstr>Класс</vt:lpstr>
      <vt:lpstr>Модуль 2. Наследование</vt:lpstr>
      <vt:lpstr>Наследование</vt:lpstr>
      <vt:lpstr>Презентация PowerPoint</vt:lpstr>
      <vt:lpstr>duck typing</vt:lpstr>
      <vt:lpstr>Презентация PowerPoint</vt:lpstr>
      <vt:lpstr>Наследование. Супер-класс и класс-наследник</vt:lpstr>
      <vt:lpstr>ENUM</vt:lpstr>
      <vt:lpstr>Расширение класса методами. Добавление метода¶  </vt:lpstr>
      <vt:lpstr>Переопределение метода</vt:lpstr>
      <vt:lpstr>Обращение к методу супер-класса</vt:lpstr>
      <vt:lpstr>Перегрузка операторов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427</cp:revision>
  <cp:lastPrinted>2019-04-08T14:42:06Z</cp:lastPrinted>
  <dcterms:created xsi:type="dcterms:W3CDTF">2019-04-03T13:32:28Z</dcterms:created>
  <dcterms:modified xsi:type="dcterms:W3CDTF">2024-07-16T17:41:32Z</dcterms:modified>
</cp:coreProperties>
</file>